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57" r:id="rId3"/>
    <p:sldId id="275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4" r:id="rId12"/>
    <p:sldId id="265" r:id="rId13"/>
    <p:sldId id="266" r:id="rId14"/>
    <p:sldId id="274" r:id="rId15"/>
    <p:sldId id="269" r:id="rId16"/>
    <p:sldId id="271" r:id="rId17"/>
    <p:sldId id="272" r:id="rId18"/>
    <p:sldId id="270" r:id="rId19"/>
    <p:sldId id="276" r:id="rId20"/>
    <p:sldId id="273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dirty="0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18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73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12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cs-CZ" dirty="0" err="1" smtClean="0"/>
              <a:t>Klicaknutím</a:t>
            </a:r>
            <a:r>
              <a:rPr lang="cs-CZ" dirty="0" smtClean="0"/>
              <a:t>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829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25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69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40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20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69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76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18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5A5AA56-435B-42E5-9312-B11AE5FA6389}" type="datetimeFigureOut">
              <a:rPr lang="cs-CZ" smtClean="0"/>
              <a:t>04.11.2025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99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mt.cz/file/61830/" TargetMode="External"/><Relationship Id="rId2" Type="http://schemas.openxmlformats.org/officeDocument/2006/relationships/hyperlink" Target="https://www.msmt.cz/file/61834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ijimacky.cermat.cz/menu/upravy-podminek-prijimaciho-rizeni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cermat.cz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dipsy.cz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edlacek@zsebenese.c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skolstvi.cz/" TargetMode="External"/><Relationship Id="rId2" Type="http://schemas.openxmlformats.org/officeDocument/2006/relationships/hyperlink" Target="http://www.infoabsolvent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dipsy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hlaskynastredni.cz/uploads/Prihlaska_2025-2026-3.pdf" TargetMode="External"/><Relationship Id="rId2" Type="http://schemas.openxmlformats.org/officeDocument/2006/relationships/hyperlink" Target="http://www.dipsy.gov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prihlaskynastredni.c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Přijímací řízení SŠ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2026 / 2027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444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p3-now.com - NOVÝ ALGORITMUS pro přijímací zkoušky_72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2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přihlášky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64397"/>
          </a:xfrm>
        </p:spPr>
        <p:txBody>
          <a:bodyPr>
            <a:normAutofit/>
          </a:bodyPr>
          <a:lstStyle/>
          <a:p>
            <a:pPr marL="0" indent="0">
              <a:spcBef>
                <a:spcPts val="575"/>
              </a:spcBef>
              <a:buClr>
                <a:srgbClr val="D34817"/>
              </a:buClr>
              <a:buSzPct val="85000"/>
              <a:defRPr/>
            </a:pPr>
            <a:r>
              <a:rPr lang="cs-CZ" altLang="cs-CZ" b="1" dirty="0">
                <a:solidFill>
                  <a:srgbClr val="000000"/>
                </a:solidFill>
              </a:rPr>
              <a:t>Podle kritérií </a:t>
            </a:r>
            <a:r>
              <a:rPr lang="cs-CZ" altLang="cs-CZ" b="1" dirty="0" smtClean="0">
                <a:solidFill>
                  <a:srgbClr val="000000"/>
                </a:solidFill>
              </a:rPr>
              <a:t>každé školy</a:t>
            </a:r>
          </a:p>
          <a:p>
            <a:pPr marL="0" indent="0">
              <a:spcBef>
                <a:spcPts val="575"/>
              </a:spcBef>
              <a:buClr>
                <a:srgbClr val="D34817"/>
              </a:buClr>
              <a:buSzPct val="85000"/>
              <a:defRPr/>
            </a:pPr>
            <a:r>
              <a:rPr lang="cs-CZ" u="sng" dirty="0" smtClean="0">
                <a:solidFill>
                  <a:srgbClr val="206875"/>
                </a:solidFill>
                <a:hlinkClick r:id="rId2"/>
              </a:rPr>
              <a:t>Hodnocení </a:t>
            </a:r>
            <a:r>
              <a:rPr lang="cs-CZ" u="sng" dirty="0">
                <a:solidFill>
                  <a:srgbClr val="206875"/>
                </a:solidFill>
                <a:hlinkClick r:id="rId2"/>
              </a:rPr>
              <a:t>na vysvědčeních z předchozího </a:t>
            </a:r>
            <a:r>
              <a:rPr lang="cs-CZ" u="sng" dirty="0" smtClean="0">
                <a:solidFill>
                  <a:srgbClr val="206875"/>
                </a:solidFill>
                <a:hlinkClick r:id="rId2"/>
              </a:rPr>
              <a:t>vzdělávání.pdf</a:t>
            </a:r>
            <a:endParaRPr lang="cs-CZ" altLang="cs-CZ" b="1" dirty="0">
              <a:solidFill>
                <a:srgbClr val="000000"/>
              </a:solidFill>
            </a:endParaRPr>
          </a:p>
          <a:p>
            <a:pPr marL="346075" indent="-342900">
              <a:spcBef>
                <a:spcPts val="575"/>
              </a:spcBef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dirty="0">
                <a:solidFill>
                  <a:srgbClr val="000000"/>
                </a:solidFill>
              </a:rPr>
              <a:t>P</a:t>
            </a:r>
            <a:r>
              <a:rPr lang="cs-CZ" altLang="cs-CZ" dirty="0" smtClean="0">
                <a:solidFill>
                  <a:srgbClr val="000000"/>
                </a:solidFill>
              </a:rPr>
              <a:t>oslední </a:t>
            </a:r>
            <a:r>
              <a:rPr lang="cs-CZ" altLang="cs-CZ" dirty="0">
                <a:solidFill>
                  <a:srgbClr val="000000"/>
                </a:solidFill>
              </a:rPr>
              <a:t>2 ročníky (8. tř. 1. a 2. pololetí, 9. tř. 1. pololetí), </a:t>
            </a:r>
            <a:r>
              <a:rPr lang="cs-CZ" altLang="cs-CZ">
                <a:solidFill>
                  <a:srgbClr val="000000"/>
                </a:solidFill>
              </a:rPr>
              <a:t>výpis </a:t>
            </a:r>
            <a:r>
              <a:rPr lang="cs-CZ" altLang="cs-CZ" smtClean="0">
                <a:solidFill>
                  <a:srgbClr val="000000"/>
                </a:solidFill>
              </a:rPr>
              <a:t>vytiskne, vyplní </a:t>
            </a:r>
            <a:r>
              <a:rPr lang="cs-CZ" altLang="cs-CZ" dirty="0">
                <a:solidFill>
                  <a:srgbClr val="000000"/>
                </a:solidFill>
              </a:rPr>
              <a:t>a potvrdí základní </a:t>
            </a:r>
            <a:r>
              <a:rPr lang="cs-CZ" altLang="cs-CZ" dirty="0" smtClean="0">
                <a:solidFill>
                  <a:srgbClr val="000000"/>
                </a:solidFill>
              </a:rPr>
              <a:t>škola.</a:t>
            </a:r>
            <a:br>
              <a:rPr lang="cs-CZ" altLang="cs-CZ" dirty="0" smtClean="0">
                <a:solidFill>
                  <a:srgbClr val="000000"/>
                </a:solidFill>
              </a:rPr>
            </a:br>
            <a:endParaRPr lang="cs-CZ" altLang="cs-CZ" dirty="0" smtClean="0">
              <a:solidFill>
                <a:srgbClr val="000000"/>
              </a:solidFill>
            </a:endParaRPr>
          </a:p>
          <a:p>
            <a:pPr marL="3175" indent="0">
              <a:spcBef>
                <a:spcPts val="575"/>
              </a:spcBef>
              <a:buSzPct val="85000"/>
              <a:buNone/>
              <a:defRPr/>
            </a:pPr>
            <a:r>
              <a:rPr lang="cs-CZ" u="sng" dirty="0" smtClean="0">
                <a:solidFill>
                  <a:srgbClr val="206875"/>
                </a:solidFill>
                <a:hlinkClick r:id="rId3" tooltip="[Odkaz do nového okna] "/>
              </a:rPr>
              <a:t>Lékařský </a:t>
            </a:r>
            <a:r>
              <a:rPr lang="cs-CZ" u="sng" dirty="0">
                <a:solidFill>
                  <a:srgbClr val="206875"/>
                </a:solidFill>
                <a:hlinkClick r:id="rId3" tooltip="[Odkaz do nového okna] "/>
              </a:rPr>
              <a:t>posudek o zdravotní způsobilosti ke </a:t>
            </a:r>
            <a:r>
              <a:rPr lang="cs-CZ" u="sng" dirty="0" smtClean="0">
                <a:solidFill>
                  <a:srgbClr val="206875"/>
                </a:solidFill>
                <a:hlinkClick r:id="rId3" tooltip="[Odkaz do nového okna] "/>
              </a:rPr>
              <a:t>vzdělávání.pdf</a:t>
            </a:r>
            <a:endParaRPr lang="cs-CZ" altLang="cs-CZ" dirty="0">
              <a:solidFill>
                <a:srgbClr val="000000"/>
              </a:solidFill>
            </a:endParaRPr>
          </a:p>
          <a:p>
            <a:pPr marL="346075" indent="-342900">
              <a:spcBef>
                <a:spcPts val="575"/>
              </a:spcBef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b="1" dirty="0" smtClean="0">
                <a:solidFill>
                  <a:srgbClr val="000000"/>
                </a:solidFill>
              </a:rPr>
              <a:t>Lékařský </a:t>
            </a:r>
            <a:r>
              <a:rPr lang="cs-CZ" altLang="cs-CZ" b="1" dirty="0">
                <a:solidFill>
                  <a:srgbClr val="000000"/>
                </a:solidFill>
              </a:rPr>
              <a:t>posudek o zdravotní způsobilosti</a:t>
            </a:r>
            <a:r>
              <a:rPr lang="cs-CZ" altLang="cs-CZ" dirty="0">
                <a:solidFill>
                  <a:srgbClr val="000000"/>
                </a:solidFill>
              </a:rPr>
              <a:t> – pokud střední škola </a:t>
            </a:r>
            <a:r>
              <a:rPr lang="cs-CZ" altLang="cs-CZ" dirty="0" smtClean="0">
                <a:solidFill>
                  <a:srgbClr val="000000"/>
                </a:solidFill>
              </a:rPr>
              <a:t>vyžaduje.</a:t>
            </a:r>
          </a:p>
          <a:p>
            <a:pPr marL="346075" indent="-342900">
              <a:spcBef>
                <a:spcPts val="575"/>
              </a:spcBef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dirty="0" smtClean="0">
                <a:solidFill>
                  <a:srgbClr val="000000"/>
                </a:solidFill>
              </a:rPr>
              <a:t>Musí obsahovat kód oboru.</a:t>
            </a:r>
            <a:br>
              <a:rPr lang="cs-CZ" altLang="cs-CZ" dirty="0" smtClean="0">
                <a:solidFill>
                  <a:srgbClr val="000000"/>
                </a:solidFill>
              </a:rPr>
            </a:br>
            <a:endParaRPr lang="cs-CZ" altLang="cs-CZ" dirty="0" smtClean="0">
              <a:solidFill>
                <a:srgbClr val="000000"/>
              </a:solidFill>
            </a:endParaRPr>
          </a:p>
          <a:p>
            <a:pPr marL="3175" indent="0">
              <a:spcBef>
                <a:spcPts val="575"/>
              </a:spcBef>
              <a:buSzPct val="85000"/>
              <a:buNone/>
              <a:defRPr/>
            </a:pPr>
            <a:r>
              <a:rPr lang="cs-CZ" dirty="0" smtClean="0">
                <a:hlinkClick r:id="rId4"/>
              </a:rPr>
              <a:t>Úpravy </a:t>
            </a:r>
            <a:r>
              <a:rPr lang="cs-CZ" dirty="0">
                <a:hlinkClick r:id="rId4"/>
              </a:rPr>
              <a:t>podmínek přijímacího řízení | Jednotná přijímací zkouška</a:t>
            </a:r>
            <a:endParaRPr lang="cs-CZ" altLang="cs-CZ" dirty="0">
              <a:solidFill>
                <a:srgbClr val="000000"/>
              </a:solidFill>
            </a:endParaRPr>
          </a:p>
          <a:p>
            <a:pPr marL="346075" indent="-342900">
              <a:spcBef>
                <a:spcPts val="575"/>
              </a:spcBef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b="1" dirty="0" smtClean="0">
                <a:solidFill>
                  <a:srgbClr val="000000"/>
                </a:solidFill>
              </a:rPr>
              <a:t>Uchazeči s SVP a cizinci, kteří požadují úpravu podmínek přijímacího řízení.</a:t>
            </a:r>
          </a:p>
          <a:p>
            <a:pPr marL="346075" indent="-342900">
              <a:spcBef>
                <a:spcPts val="575"/>
              </a:spcBef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dirty="0" smtClean="0">
                <a:solidFill>
                  <a:srgbClr val="000000"/>
                </a:solidFill>
              </a:rPr>
              <a:t>Doporučení školského poradenského zařízení.</a:t>
            </a:r>
            <a:endParaRPr lang="cs-CZ" altLang="cs-CZ" dirty="0">
              <a:solidFill>
                <a:srgbClr val="00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9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Organizace příjímacích zkoušek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23983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altLang="cs-CZ" b="1" dirty="0">
                <a:solidFill>
                  <a:srgbClr val="000000"/>
                </a:solidFill>
              </a:rPr>
              <a:t>Pozvánka k přijímacím </a:t>
            </a:r>
            <a:r>
              <a:rPr lang="cs-CZ" altLang="cs-CZ" b="1" dirty="0" smtClean="0">
                <a:solidFill>
                  <a:srgbClr val="000000"/>
                </a:solidFill>
              </a:rPr>
              <a:t>zkouškám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rgbClr val="000000"/>
                </a:solidFill>
              </a:rPr>
              <a:t>nejpozději </a:t>
            </a:r>
            <a:r>
              <a:rPr lang="cs-CZ" altLang="cs-CZ" sz="2000" dirty="0">
                <a:solidFill>
                  <a:srgbClr val="000000"/>
                </a:solidFill>
              </a:rPr>
              <a:t>14 dnů před </a:t>
            </a:r>
            <a:r>
              <a:rPr lang="cs-CZ" altLang="cs-CZ" sz="2000" dirty="0" smtClean="0">
                <a:solidFill>
                  <a:srgbClr val="000000"/>
                </a:solidFill>
              </a:rPr>
              <a:t>konáním</a:t>
            </a:r>
            <a:r>
              <a:rPr lang="cs-CZ" altLang="cs-CZ" dirty="0" smtClean="0">
                <a:solidFill>
                  <a:srgbClr val="000000"/>
                </a:solidFill>
              </a:rPr>
              <a:t/>
            </a:r>
            <a:br>
              <a:rPr lang="cs-CZ" altLang="cs-CZ" dirty="0" smtClean="0">
                <a:solidFill>
                  <a:srgbClr val="000000"/>
                </a:solidFill>
              </a:rPr>
            </a:br>
            <a:endParaRPr lang="cs-CZ" altLang="cs-CZ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altLang="cs-CZ" b="1" dirty="0" smtClean="0">
                <a:solidFill>
                  <a:srgbClr val="000000"/>
                </a:solidFill>
              </a:rPr>
              <a:t>Obsahuje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dirty="0" smtClean="0">
                <a:solidFill>
                  <a:srgbClr val="000000"/>
                </a:solidFill>
              </a:rPr>
              <a:t>místo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dirty="0" smtClean="0">
                <a:solidFill>
                  <a:srgbClr val="000000"/>
                </a:solidFill>
              </a:rPr>
              <a:t>den a čas konání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dirty="0" smtClean="0">
                <a:solidFill>
                  <a:srgbClr val="000000"/>
                </a:solidFill>
              </a:rPr>
              <a:t>povolené pomůcky</a:t>
            </a:r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  <p:pic>
        <p:nvPicPr>
          <p:cNvPr id="3074" name="Picture 2" descr="RSVP Etiquette: How To Respond To Any Inv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10" y="1845734"/>
            <a:ext cx="6064704" cy="404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9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příjímacích zkoušek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751977" cy="48743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Testy zadává i vyhodnocuje </a:t>
            </a:r>
            <a:r>
              <a:rPr lang="cs-CZ" dirty="0" smtClean="0">
                <a:hlinkClick r:id="rId2"/>
              </a:rPr>
              <a:t>www.cermat.cz</a:t>
            </a: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Test z </a:t>
            </a:r>
            <a:r>
              <a:rPr lang="cs-CZ" b="1" dirty="0"/>
              <a:t>matematiky</a:t>
            </a:r>
            <a:r>
              <a:rPr lang="cs-CZ" dirty="0"/>
              <a:t> 70 </a:t>
            </a:r>
            <a:r>
              <a:rPr lang="cs-CZ" dirty="0" smtClean="0"/>
              <a:t>minut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T</a:t>
            </a:r>
            <a:r>
              <a:rPr lang="cs-CZ" dirty="0" smtClean="0"/>
              <a:t>est </a:t>
            </a:r>
            <a:r>
              <a:rPr lang="cs-CZ" dirty="0"/>
              <a:t>z </a:t>
            </a:r>
            <a:r>
              <a:rPr lang="cs-CZ" b="1" dirty="0"/>
              <a:t>českého jazyka </a:t>
            </a:r>
            <a:r>
              <a:rPr lang="cs-CZ" dirty="0"/>
              <a:t>60 </a:t>
            </a:r>
            <a:r>
              <a:rPr lang="cs-CZ" dirty="0" smtClean="0"/>
              <a:t>minut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Každý vykonává zkoušku ve dvou termínech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cs-CZ" b="1" dirty="0" smtClean="0"/>
              <a:t>10. 4. 2026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cs-CZ" b="1" dirty="0" smtClean="0"/>
              <a:t>13. 4. 2026</a:t>
            </a: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Počítá se vždy ten lepší výsledek z M a lepší výsledek z Čj.</a:t>
            </a:r>
          </a:p>
        </p:txBody>
      </p:sp>
      <p:pic>
        <p:nvPicPr>
          <p:cNvPr id="2050" name="Picture 2" descr="How to Help Your Students Overcome Test Anxiety - Blog | Pear Deck Le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1" y="1845734"/>
            <a:ext cx="6125029" cy="408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3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příjímacích zkoušek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5527455" cy="45830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Školní a talentová zkouška</a:t>
            </a: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/>
              <a:t>Školy si ji určují </a:t>
            </a:r>
            <a:r>
              <a:rPr lang="cs-CZ" b="1" dirty="0" smtClean="0"/>
              <a:t>samy.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 smtClean="0"/>
              <a:t>Každá </a:t>
            </a:r>
            <a:r>
              <a:rPr lang="cs-CZ" sz="2000" dirty="0"/>
              <a:t>škola si stanovuje svá vlastní kritéria, termíny a způsob hodnocení.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Může zahrnovat: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/>
              <a:t>Body za vysvědčení (např. průměr známek).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/>
              <a:t>Testy studijních předpokladů.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/>
              <a:t>Body za účast v olympiádách a soutěžích.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/>
              <a:t>Specifické testy (např. jazykové, zručnosti, fyzické zdatnosti</a:t>
            </a:r>
            <a:r>
              <a:rPr lang="cs-CZ" sz="2000" dirty="0" smtClean="0"/>
              <a:t>).</a:t>
            </a:r>
            <a:endParaRPr lang="cs-CZ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Probíhá 2x mezi: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/>
              <a:t>16. 3. – 23. 4. 2026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161" y="1902708"/>
            <a:ext cx="5705360" cy="43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příjímacích zkoušek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715691" cy="4023360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Náhradní termín 1. kola</a:t>
            </a: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V případě, že není možné se účastnit řádných termínů</a:t>
            </a:r>
            <a:br>
              <a:rPr lang="cs-CZ" dirty="0" smtClean="0"/>
            </a:br>
            <a:endParaRPr lang="cs-CZ" dirty="0" smtClean="0"/>
          </a:p>
          <a:p>
            <a:pPr marL="457200" indent="-457200" algn="ctr">
              <a:buFont typeface="+mj-lt"/>
              <a:buAutoNum type="arabicPeriod"/>
            </a:pPr>
            <a:r>
              <a:rPr lang="cs-CZ" b="1" dirty="0" smtClean="0"/>
              <a:t>29. </a:t>
            </a:r>
            <a:r>
              <a:rPr lang="cs-CZ" b="1" dirty="0"/>
              <a:t>4. </a:t>
            </a:r>
            <a:r>
              <a:rPr lang="cs-CZ" b="1" dirty="0" smtClean="0"/>
              <a:t>2026</a:t>
            </a:r>
            <a:endParaRPr lang="cs-CZ" b="1" dirty="0"/>
          </a:p>
          <a:p>
            <a:pPr marL="457200" indent="-457200" algn="ctr">
              <a:buFont typeface="+mj-lt"/>
              <a:buAutoNum type="arabicPeriod"/>
            </a:pPr>
            <a:r>
              <a:rPr lang="cs-CZ" b="1" dirty="0" smtClean="0"/>
              <a:t>30. </a:t>
            </a:r>
            <a:r>
              <a:rPr lang="cs-CZ" b="1" dirty="0"/>
              <a:t>4. </a:t>
            </a:r>
            <a:r>
              <a:rPr lang="cs-CZ" b="1" dirty="0" smtClean="0"/>
              <a:t>2026</a:t>
            </a:r>
            <a:br>
              <a:rPr lang="cs-CZ" b="1" dirty="0" smtClean="0"/>
            </a:b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Pro školní a talentovou zkoušku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b="1" dirty="0" smtClean="0"/>
              <a:t>24. 4. – 5. 5.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2000" dirty="0" smtClean="0"/>
          </a:p>
        </p:txBody>
      </p:sp>
      <p:pic>
        <p:nvPicPr>
          <p:cNvPr id="3074" name="Picture 2" descr="Why Colleges Students Are Always Sick | The Odyssey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79" y="1845733"/>
            <a:ext cx="6338956" cy="43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0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Vyhodnocení výsledků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276735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Výsledky budou zveřejněny na </a:t>
            </a:r>
            <a:r>
              <a:rPr lang="cs-CZ" dirty="0" smtClean="0">
                <a:hlinkClick r:id="rId2"/>
              </a:rPr>
              <a:t>www.dipsy.cz</a:t>
            </a:r>
            <a:r>
              <a:rPr lang="cs-CZ" dirty="0" smtClean="0"/>
              <a:t> a ve školách do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cs-CZ" b="1" dirty="0" smtClean="0"/>
              <a:t>15. 5. 2026</a:t>
            </a:r>
          </a:p>
        </p:txBody>
      </p:sp>
      <p:pic>
        <p:nvPicPr>
          <p:cNvPr id="5122" name="Picture 2" descr="Exam Results; A measure, but not the measure of success - S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" y="2745533"/>
            <a:ext cx="952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62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Odvolání v 1. kole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314475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Pokud si myslíte, že došlo k nějaké chybě, </a:t>
            </a:r>
            <a:r>
              <a:rPr lang="cs-CZ" b="1" dirty="0" smtClean="0"/>
              <a:t>je možné se do 3 dnů od zveřejnění výsledků odvolat</a:t>
            </a:r>
            <a:r>
              <a:rPr lang="cs-CZ" dirty="0" smtClean="0"/>
              <a:t>.</a:t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Nelze se odvolat kvůli kapacitním důvodům.</a:t>
            </a:r>
            <a:endParaRPr lang="cs-CZ" b="1" dirty="0"/>
          </a:p>
        </p:txBody>
      </p:sp>
      <p:pic>
        <p:nvPicPr>
          <p:cNvPr id="6146" name="Picture 2" descr="Appeals Process : Resources : The Arc of New Jersey Family Instit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55" y="1845734"/>
            <a:ext cx="6585346" cy="43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Druhé kolo přijímacích zkoušek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1" y="1845734"/>
            <a:ext cx="3866606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Pokud </a:t>
            </a:r>
            <a:r>
              <a:rPr lang="cs-CZ" b="1" dirty="0" smtClean="0"/>
              <a:t>nebudete přijati </a:t>
            </a:r>
            <a:r>
              <a:rPr lang="cs-CZ" dirty="0" smtClean="0"/>
              <a:t>ani na jednu ze tří škol.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Již se nekoná JPZ.</a:t>
            </a:r>
          </a:p>
          <a:p>
            <a:pPr marL="0" indent="0">
              <a:buNone/>
            </a:pPr>
            <a:r>
              <a:rPr lang="cs-CZ" b="1" dirty="0" smtClean="0"/>
              <a:t>Vyhlášení kritérií 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cs-CZ" b="1" dirty="0" smtClean="0"/>
              <a:t>15. – 18. 5. 2026</a:t>
            </a:r>
          </a:p>
          <a:p>
            <a:pPr marL="0" indent="0">
              <a:buNone/>
            </a:pPr>
            <a:r>
              <a:rPr lang="cs-CZ" b="1" dirty="0" smtClean="0"/>
              <a:t>Podání přihlášky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cs-CZ" b="1" dirty="0" smtClean="0"/>
              <a:t>19. – 25. 5. 2025</a:t>
            </a:r>
          </a:p>
          <a:p>
            <a:pPr marL="0" indent="0" algn="ctr">
              <a:buNone/>
            </a:pPr>
            <a:endParaRPr lang="cs-CZ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Třetí a další kola …</a:t>
            </a: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  <p:pic>
        <p:nvPicPr>
          <p:cNvPr id="4100" name="Picture 4" descr="Can taking breaks enhance test-taking performance? - USC Viterbi | School  of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7" y="1845734"/>
            <a:ext cx="6676570" cy="445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8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2025 / 2026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3182675"/>
              </p:ext>
            </p:extLst>
          </p:nvPr>
        </p:nvGraphicFramePr>
        <p:xfrm>
          <a:off x="1096963" y="1846260"/>
          <a:ext cx="10594295" cy="2438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8859">
                  <a:extLst>
                    <a:ext uri="{9D8B030D-6E8A-4147-A177-3AD203B41FA5}">
                      <a16:colId xmlns:a16="http://schemas.microsoft.com/office/drawing/2014/main" val="2330972883"/>
                    </a:ext>
                  </a:extLst>
                </a:gridCol>
                <a:gridCol w="2118859">
                  <a:extLst>
                    <a:ext uri="{9D8B030D-6E8A-4147-A177-3AD203B41FA5}">
                      <a16:colId xmlns:a16="http://schemas.microsoft.com/office/drawing/2014/main" val="1304147747"/>
                    </a:ext>
                  </a:extLst>
                </a:gridCol>
                <a:gridCol w="2118859">
                  <a:extLst>
                    <a:ext uri="{9D8B030D-6E8A-4147-A177-3AD203B41FA5}">
                      <a16:colId xmlns:a16="http://schemas.microsoft.com/office/drawing/2014/main" val="810261880"/>
                    </a:ext>
                  </a:extLst>
                </a:gridCol>
                <a:gridCol w="1765395">
                  <a:extLst>
                    <a:ext uri="{9D8B030D-6E8A-4147-A177-3AD203B41FA5}">
                      <a16:colId xmlns:a16="http://schemas.microsoft.com/office/drawing/2014/main" val="1830277141"/>
                    </a:ext>
                  </a:extLst>
                </a:gridCol>
                <a:gridCol w="2472323">
                  <a:extLst>
                    <a:ext uri="{9D8B030D-6E8A-4147-A177-3AD203B41FA5}">
                      <a16:colId xmlns:a16="http://schemas.microsoft.com/office/drawing/2014/main" val="167234623"/>
                    </a:ext>
                  </a:extLst>
                </a:gridCol>
              </a:tblGrid>
              <a:tr h="746849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smtClean="0"/>
                        <a:t>9. ročník</a:t>
                      </a:r>
                      <a:endParaRPr lang="cs-CZ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cs-CZ" sz="2800" dirty="0" smtClean="0"/>
                        <a:t>Volba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/>
                        <a:t>2. Volba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/>
                        <a:t>3. Volba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/>
                        <a:t>Neúspěch v prvním</a:t>
                      </a:r>
                      <a:r>
                        <a:rPr lang="cs-CZ" sz="2800" baseline="0" dirty="0" smtClean="0"/>
                        <a:t> kole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689534"/>
                  </a:ext>
                </a:extLst>
              </a:tr>
              <a:tr h="746849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smtClean="0"/>
                        <a:t>88 žáků</a:t>
                      </a:r>
                      <a:endParaRPr lang="cs-CZ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/>
                        <a:t>69 žáků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/>
                        <a:t>14 žáků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/>
                        <a:t>4 žáci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/>
                        <a:t>1 žák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818576"/>
                  </a:ext>
                </a:extLst>
              </a:tr>
              <a:tr h="746849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smtClean="0"/>
                        <a:t>%</a:t>
                      </a:r>
                      <a:endParaRPr lang="cs-CZ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/>
                        <a:t>78%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/>
                        <a:t>16%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/>
                        <a:t>5%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/>
                        <a:t>1%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821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192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Mgr. Tomáš Sedláček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Kariérový poradce</a:t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>
                <a:hlinkClick r:id="rId2"/>
              </a:rPr>
              <a:t>Sedlacek@zsebenese.cz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Kabinet dějepisu - </a:t>
            </a:r>
            <a:r>
              <a:rPr lang="cs-CZ" dirty="0"/>
              <a:t>382 734 </a:t>
            </a:r>
            <a:r>
              <a:rPr lang="cs-CZ" dirty="0" smtClean="0"/>
              <a:t>625</a:t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Konzultační hodiny – středa 11:00 </a:t>
            </a:r>
            <a:r>
              <a:rPr lang="cs-CZ" dirty="0"/>
              <a:t>- </a:t>
            </a:r>
            <a:r>
              <a:rPr lang="cs-CZ" dirty="0" smtClean="0"/>
              <a:t>12:00, případně dle domluvy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13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0425" y="758952"/>
            <a:ext cx="10674220" cy="3566160"/>
          </a:xfrm>
        </p:spPr>
        <p:txBody>
          <a:bodyPr/>
          <a:lstStyle/>
          <a:p>
            <a:r>
              <a:rPr lang="cs-CZ" dirty="0" smtClean="0"/>
              <a:t>Prostor pro Vaše dotazy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7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Legislativa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altLang="cs-CZ" b="1" dirty="0">
                <a:solidFill>
                  <a:schemeClr val="tx1"/>
                </a:solidFill>
              </a:rPr>
              <a:t>zákon č. 561/2004 Sb.</a:t>
            </a:r>
            <a:r>
              <a:rPr lang="cs-CZ" altLang="cs-CZ" dirty="0">
                <a:solidFill>
                  <a:schemeClr val="tx1"/>
                </a:solidFill>
              </a:rPr>
              <a:t>, ve znění pozdějších předpisů, č. 472/2011 Sb., č. 82/2015 Sb. (školský </a:t>
            </a:r>
            <a:r>
              <a:rPr lang="cs-CZ" altLang="cs-CZ" dirty="0" smtClean="0">
                <a:solidFill>
                  <a:schemeClr val="tx1"/>
                </a:solidFill>
              </a:rPr>
              <a:t>zákon)</a:t>
            </a:r>
            <a:br>
              <a:rPr lang="cs-CZ" altLang="cs-CZ" dirty="0" smtClean="0">
                <a:solidFill>
                  <a:schemeClr val="tx1"/>
                </a:solidFill>
              </a:rPr>
            </a:br>
            <a:endParaRPr lang="cs-CZ" altLang="cs-CZ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b="1" dirty="0">
                <a:solidFill>
                  <a:schemeClr val="tx1"/>
                </a:solidFill>
              </a:rPr>
              <a:t>vyhláška č. 422/2023 Sb., </a:t>
            </a:r>
            <a:r>
              <a:rPr lang="cs-CZ" altLang="cs-CZ" dirty="0">
                <a:solidFill>
                  <a:schemeClr val="tx1"/>
                </a:solidFill>
              </a:rPr>
              <a:t>o přijímacím řízení ke střednímu </a:t>
            </a:r>
            <a:r>
              <a:rPr lang="cs-CZ" altLang="cs-CZ" dirty="0" smtClean="0">
                <a:solidFill>
                  <a:schemeClr val="tx1"/>
                </a:solidFill>
              </a:rPr>
              <a:t>vzdělávání</a:t>
            </a:r>
            <a:br>
              <a:rPr lang="cs-CZ" altLang="cs-CZ" dirty="0" smtClean="0">
                <a:solidFill>
                  <a:schemeClr val="tx1"/>
                </a:solidFill>
              </a:rPr>
            </a:br>
            <a:endParaRPr lang="cs-CZ" altLang="cs-CZ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b="1" dirty="0">
                <a:solidFill>
                  <a:schemeClr val="tx1"/>
                </a:solidFill>
              </a:rPr>
              <a:t>nařízení vlády č. 211/2010 Sb., </a:t>
            </a:r>
            <a:r>
              <a:rPr lang="cs-CZ" altLang="cs-CZ" dirty="0">
                <a:solidFill>
                  <a:schemeClr val="tx1"/>
                </a:solidFill>
              </a:rPr>
              <a:t>o soustavě oborů vzdělávání v základním, středním a vyšším odborném </a:t>
            </a:r>
            <a:r>
              <a:rPr lang="cs-CZ" altLang="cs-CZ" dirty="0" smtClean="0">
                <a:solidFill>
                  <a:schemeClr val="tx1"/>
                </a:solidFill>
              </a:rPr>
              <a:t>vzdělávání</a:t>
            </a:r>
            <a:br>
              <a:rPr lang="cs-CZ" altLang="cs-CZ" dirty="0" smtClean="0">
                <a:solidFill>
                  <a:schemeClr val="tx1"/>
                </a:solidFill>
              </a:rPr>
            </a:br>
            <a:endParaRPr lang="cs-CZ" altLang="cs-CZ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b="1" dirty="0">
                <a:solidFill>
                  <a:schemeClr val="tx1"/>
                </a:solidFill>
              </a:rPr>
              <a:t>zákon č. 500/2004 Sb.</a:t>
            </a:r>
            <a:r>
              <a:rPr lang="cs-CZ" altLang="cs-CZ" dirty="0">
                <a:solidFill>
                  <a:schemeClr val="tx1"/>
                </a:solidFill>
              </a:rPr>
              <a:t>,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ve znění pozdějších předpisů, správní řád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702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Nabídka škol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www.infoabsolvent.cz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Výběr školy podle zaměstnání, míra nezaměstnanosti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>
                <a:hlinkClick r:id="rId3"/>
              </a:rPr>
              <a:t>www.atlasskolstvi.cz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Kód oboru, počet uchazečů / přijatých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 descr="Atlas školství – střední školy Jihočeský kraj 2023/2024 | O2 Knihov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456" y="1845734"/>
            <a:ext cx="34290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92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Kritéria přijímání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463765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Do 31. 1. 2026 </a:t>
            </a:r>
            <a:r>
              <a:rPr lang="cs-CZ" dirty="0" smtClean="0"/>
              <a:t>zveřejnění závazných kritérií pro všechny školy vč. talentových oborů</a:t>
            </a:r>
            <a:br>
              <a:rPr lang="cs-CZ" dirty="0" smtClean="0"/>
            </a:br>
            <a:endParaRPr lang="cs-CZ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 smtClean="0"/>
              <a:t>Počet přijímaných uchazečů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000" dirty="0"/>
              <a:t>P</a:t>
            </a:r>
            <a:r>
              <a:rPr lang="cs-CZ" sz="2000" dirty="0" smtClean="0"/>
              <a:t>ožadované přílohy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Webové stránky škol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>
                <a:hlinkClick r:id="rId2"/>
              </a:rPr>
              <a:t>www.dipsy.cz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30" y="1845734"/>
            <a:ext cx="5245550" cy="444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Podání přihlášky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Podání přihlášky </a:t>
            </a:r>
            <a:r>
              <a:rPr lang="cs-CZ" b="1" dirty="0" smtClean="0"/>
              <a:t>pro VŠECHNY OBORY </a:t>
            </a:r>
            <a:br>
              <a:rPr lang="cs-CZ" b="1" dirty="0" smtClean="0"/>
            </a:br>
            <a:endParaRPr lang="cs-CZ" b="1" dirty="0" smtClean="0"/>
          </a:p>
          <a:p>
            <a:pPr algn="ctr">
              <a:buFont typeface="Wingdings" panose="05000000000000000000" pitchFamily="2" charset="2"/>
              <a:buChar char="Ø"/>
            </a:pPr>
            <a:r>
              <a:rPr lang="cs-CZ" sz="3200" b="1" dirty="0" smtClean="0"/>
              <a:t>Od 1. února 2026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cs-CZ" sz="3200" b="1" dirty="0" smtClean="0"/>
              <a:t>Nejpozději do 20. února 2026</a:t>
            </a:r>
          </a:p>
        </p:txBody>
      </p:sp>
      <p:pic>
        <p:nvPicPr>
          <p:cNvPr id="2050" name="Picture 2" descr="20. únor | Kdo má svátek, kdy slaví jmeniny? Kalendá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80" y="3857414"/>
            <a:ext cx="228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Elektronická / tištěná přihláška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4"/>
            <a:ext cx="3924663" cy="4023360"/>
          </a:xfrm>
        </p:spPr>
        <p:txBody>
          <a:bodyPr/>
          <a:lstStyle/>
          <a:p>
            <a:pPr marL="0" indent="0">
              <a:buNone/>
            </a:pPr>
            <a:endParaRPr lang="cs-CZ" b="1" dirty="0" smtClean="0">
              <a:hlinkClick r:id="rId2"/>
            </a:endParaRPr>
          </a:p>
          <a:p>
            <a:pPr marL="0" indent="0">
              <a:buNone/>
            </a:pPr>
            <a:r>
              <a:rPr lang="cs-CZ" b="1" dirty="0" smtClean="0">
                <a:hlinkClick r:id="rId2"/>
              </a:rPr>
              <a:t>www.dipsy.gov.cz</a:t>
            </a:r>
            <a:endParaRPr lang="cs-CZ" b="1" dirty="0"/>
          </a:p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/</a:t>
            </a:r>
            <a:br>
              <a:rPr lang="cs-CZ" dirty="0" smtClean="0"/>
            </a:br>
            <a:endParaRPr lang="cs-CZ" dirty="0" smtClean="0"/>
          </a:p>
          <a:p>
            <a:pPr marL="0" indent="0">
              <a:buNone/>
            </a:pPr>
            <a:r>
              <a:rPr lang="cs-CZ" b="1" u="sng" dirty="0">
                <a:solidFill>
                  <a:srgbClr val="206875"/>
                </a:solidFill>
                <a:hlinkClick r:id="rId3" tooltip="[Odkaz do nového okna] "/>
              </a:rPr>
              <a:t>Přihláška ke vzdělávání ve střední škole a </a:t>
            </a:r>
            <a:r>
              <a:rPr lang="cs-CZ" b="1" u="sng" dirty="0" smtClean="0">
                <a:solidFill>
                  <a:srgbClr val="206875"/>
                </a:solidFill>
                <a:hlinkClick r:id="rId3" tooltip="[Odkaz do nového okna] "/>
              </a:rPr>
              <a:t>konzervatoři.pdf</a:t>
            </a:r>
            <a:endParaRPr lang="cs-CZ" b="1" u="sng" dirty="0" smtClean="0">
              <a:solidFill>
                <a:srgbClr val="206875"/>
              </a:solidFill>
            </a:endParaRPr>
          </a:p>
          <a:p>
            <a:pPr marL="0" indent="0">
              <a:buNone/>
            </a:pPr>
            <a:endParaRPr lang="cs-CZ" b="1" u="sng" dirty="0">
              <a:solidFill>
                <a:srgbClr val="206875"/>
              </a:solidFill>
              <a:hlinkClick r:id="rId4"/>
            </a:endParaRPr>
          </a:p>
          <a:p>
            <a:pPr marL="0" indent="0">
              <a:buNone/>
            </a:pPr>
            <a:endParaRPr lang="cs-CZ" b="1" u="sng" dirty="0" smtClean="0">
              <a:solidFill>
                <a:srgbClr val="206875"/>
              </a:solidFill>
              <a:hlinkClick r:id="rId4"/>
            </a:endParaRPr>
          </a:p>
          <a:p>
            <a:pPr marL="0" indent="0">
              <a:buNone/>
            </a:pPr>
            <a:r>
              <a:rPr lang="cs-CZ" dirty="0" smtClean="0">
                <a:hlinkClick r:id="rId4"/>
              </a:rPr>
              <a:t>www.prihlaskynastredni.cz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40" y="2273089"/>
            <a:ext cx="6054745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4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Elektronická přihláška</a:t>
            </a:r>
            <a:endParaRPr lang="cs-CZ" dirty="0"/>
          </a:p>
        </p:txBody>
      </p:sp>
      <p:pic>
        <p:nvPicPr>
          <p:cNvPr id="4" name="mp3-now.com - JAK NA PŘIHLÁŠKU v DiPSy  elektronická přihláška zákonný zástupce  jaknaweby_720pFH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30"/>
          </a:xfrm>
        </p:spPr>
      </p:pic>
    </p:spTree>
    <p:extLst>
      <p:ext uri="{BB962C8B-B14F-4D97-AF65-F5344CB8AC3E}">
        <p14:creationId xmlns:p14="http://schemas.microsoft.com/office/powerpoint/2010/main" val="27896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Pořadí školy na přihlášce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762344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Celkem je možné podat 3 přihlášky.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Na talentové obory 2 přihlášky + 3 </a:t>
            </a:r>
            <a:r>
              <a:rPr lang="cs-CZ" dirty="0" smtClean="0"/>
              <a:t>standardní.</a:t>
            </a: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Velkou roli hraje pořadí</a:t>
            </a:r>
            <a:r>
              <a:rPr lang="cs-CZ" dirty="0" smtClean="0"/>
              <a:t>, ve kterém jednotlivé školy uvedete.</a:t>
            </a:r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Po podání přihlášky už </a:t>
            </a:r>
            <a:r>
              <a:rPr lang="cs-CZ" b="1" dirty="0" smtClean="0"/>
              <a:t>nelze změnit.</a:t>
            </a:r>
            <a:endParaRPr lang="cs-CZ" b="1" dirty="0"/>
          </a:p>
        </p:txBody>
      </p:sp>
      <p:pic>
        <p:nvPicPr>
          <p:cNvPr id="1026" name="Picture 2" descr="54,400+ Top 3 Stock Photos, Pictures &amp; Royalty-Free Images - iStock | Top 3  infographic, Top 3 winners, Top 3 po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23" y="1845734"/>
            <a:ext cx="6266021" cy="36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1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2707</TotalTime>
  <Words>402</Words>
  <Application>Microsoft Office PowerPoint</Application>
  <PresentationFormat>Širokoúhlá obrazovka</PresentationFormat>
  <Paragraphs>121</Paragraphs>
  <Slides>20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Calibri</vt:lpstr>
      <vt:lpstr>Calibri Light</vt:lpstr>
      <vt:lpstr>Cambria</vt:lpstr>
      <vt:lpstr>Wingdings</vt:lpstr>
      <vt:lpstr>Retrospektiva</vt:lpstr>
      <vt:lpstr>Přijímací řízení SŠ</vt:lpstr>
      <vt:lpstr>Mgr. Tomáš Sedláček</vt:lpstr>
      <vt:lpstr>Legislativa</vt:lpstr>
      <vt:lpstr>Nabídka škol</vt:lpstr>
      <vt:lpstr>Kritéria přijímání</vt:lpstr>
      <vt:lpstr>Podání přihlášky</vt:lpstr>
      <vt:lpstr>Elektronická / tištěná přihláška</vt:lpstr>
      <vt:lpstr>Elektronická přihláška</vt:lpstr>
      <vt:lpstr>Pořadí školy na přihlášce</vt:lpstr>
      <vt:lpstr>Prezentace aplikace PowerPoint</vt:lpstr>
      <vt:lpstr>Přílohy přihlášky</vt:lpstr>
      <vt:lpstr>Organizace příjímacích zkoušek</vt:lpstr>
      <vt:lpstr>Organizace příjímacích zkoušek</vt:lpstr>
      <vt:lpstr>Organizace příjímacích zkoušek</vt:lpstr>
      <vt:lpstr>Organizace příjímacích zkoušek</vt:lpstr>
      <vt:lpstr>Vyhodnocení výsledků</vt:lpstr>
      <vt:lpstr>Odvolání v 1. kole</vt:lpstr>
      <vt:lpstr>Druhé kolo přijímacích zkoušek</vt:lpstr>
      <vt:lpstr>2025 / 2026</vt:lpstr>
      <vt:lpstr>Prostor pro Vaše dotazy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Přijímací řízení</dc:title>
  <dc:creator>Mgr. Tomáš Sedláček</dc:creator>
  <cp:lastModifiedBy>Mgr. Tomáš Sedláček</cp:lastModifiedBy>
  <cp:revision>38</cp:revision>
  <dcterms:created xsi:type="dcterms:W3CDTF">2024-11-24T17:57:23Z</dcterms:created>
  <dcterms:modified xsi:type="dcterms:W3CDTF">2025-11-04T12:15:33Z</dcterms:modified>
</cp:coreProperties>
</file>