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7" r:id="rId10"/>
    <p:sldId id="268" r:id="rId11"/>
    <p:sldId id="264" r:id="rId12"/>
    <p:sldId id="265" r:id="rId13"/>
    <p:sldId id="266" r:id="rId14"/>
    <p:sldId id="269" r:id="rId15"/>
    <p:sldId id="271" r:id="rId16"/>
    <p:sldId id="272" r:id="rId17"/>
    <p:sldId id="270" r:id="rId18"/>
    <p:sldId id="273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1" autoAdjust="0"/>
    <p:restoredTop sz="94660"/>
  </p:normalViewPr>
  <p:slideViewPr>
    <p:cSldViewPr snapToGrid="0">
      <p:cViewPr varScale="1">
        <p:scale>
          <a:sx n="82" d="100"/>
          <a:sy n="82" d="100"/>
        </p:scale>
        <p:origin x="7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dirty="0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2188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5731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12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err="1" smtClean="0"/>
              <a:t>Klicaknutím</a:t>
            </a:r>
            <a:r>
              <a:rPr lang="cs-CZ" dirty="0" smtClean="0"/>
              <a:t>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cs-CZ" dirty="0" smtClean="0"/>
              <a:t>Upravte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293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25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1699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940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20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469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7760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18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5A5AA56-435B-42E5-9312-B11AE5FA6389}" type="datetimeFigureOut">
              <a:rPr lang="cs-CZ" smtClean="0"/>
              <a:t>26.11.2024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F0F6C9-FAFD-499D-A1C4-9C747D97E84F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5997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mt.cz/file/61830/" TargetMode="External"/><Relationship Id="rId2" Type="http://schemas.openxmlformats.org/officeDocument/2006/relationships/hyperlink" Target="https://www.msmt.cz/file/61834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rijimacky.cermat.cz/menu/upravy-podminek-prijimaciho-rizeni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cermat.cz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www.dipsy.cz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mailto:Sedlacek@zsebenese.cz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skolstvi.cz/" TargetMode="External"/><Relationship Id="rId2" Type="http://schemas.openxmlformats.org/officeDocument/2006/relationships/hyperlink" Target="http://www.infoabsolvent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dipsy.cz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rijimacky.cermat.cz/files/files/Prihlaska_2023-2024.pdf" TargetMode="External"/><Relationship Id="rId2" Type="http://schemas.openxmlformats.org/officeDocument/2006/relationships/hyperlink" Target="https://www.prihlaskynastredni.cz/rodice-zaci.php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Přijímací řízení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2024 / 2025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4444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3-now.com - NOVÝ ALGORITMUS pro přijímací zkoušky_720pFH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2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Přílohy přihlášky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564397"/>
          </a:xfrm>
        </p:spPr>
        <p:txBody>
          <a:bodyPr>
            <a:normAutofit/>
          </a:bodyPr>
          <a:lstStyle/>
          <a:p>
            <a:pPr marL="0" indent="0">
              <a:spcBef>
                <a:spcPts val="575"/>
              </a:spcBef>
              <a:buClr>
                <a:srgbClr val="D34817"/>
              </a:buClr>
              <a:buSzPct val="85000"/>
              <a:defRPr/>
            </a:pPr>
            <a:r>
              <a:rPr lang="cs-CZ" altLang="cs-CZ" b="1" dirty="0">
                <a:solidFill>
                  <a:srgbClr val="000000"/>
                </a:solidFill>
              </a:rPr>
              <a:t>Podle kritérií </a:t>
            </a:r>
            <a:r>
              <a:rPr lang="cs-CZ" altLang="cs-CZ" b="1" dirty="0" smtClean="0">
                <a:solidFill>
                  <a:srgbClr val="000000"/>
                </a:solidFill>
              </a:rPr>
              <a:t>každé školy</a:t>
            </a:r>
          </a:p>
          <a:p>
            <a:pPr marL="0" indent="0">
              <a:spcBef>
                <a:spcPts val="575"/>
              </a:spcBef>
              <a:buClr>
                <a:srgbClr val="D34817"/>
              </a:buClr>
              <a:buSzPct val="85000"/>
              <a:defRPr/>
            </a:pPr>
            <a:r>
              <a:rPr lang="cs-CZ" u="sng" dirty="0" smtClean="0">
                <a:solidFill>
                  <a:srgbClr val="206875"/>
                </a:solidFill>
                <a:hlinkClick r:id="rId2"/>
              </a:rPr>
              <a:t>Hodnocení </a:t>
            </a:r>
            <a:r>
              <a:rPr lang="cs-CZ" u="sng" dirty="0">
                <a:solidFill>
                  <a:srgbClr val="206875"/>
                </a:solidFill>
                <a:hlinkClick r:id="rId2"/>
              </a:rPr>
              <a:t>na vysvědčeních z předchozího </a:t>
            </a:r>
            <a:r>
              <a:rPr lang="cs-CZ" u="sng" dirty="0" smtClean="0">
                <a:solidFill>
                  <a:srgbClr val="206875"/>
                </a:solidFill>
                <a:hlinkClick r:id="rId2"/>
              </a:rPr>
              <a:t>vzdělávání.pdf</a:t>
            </a:r>
            <a:endParaRPr lang="cs-CZ" altLang="cs-CZ" b="1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>
                <a:solidFill>
                  <a:srgbClr val="000000"/>
                </a:solidFill>
              </a:rPr>
              <a:t>P</a:t>
            </a:r>
            <a:r>
              <a:rPr lang="cs-CZ" altLang="cs-CZ" dirty="0" smtClean="0">
                <a:solidFill>
                  <a:srgbClr val="000000"/>
                </a:solidFill>
              </a:rPr>
              <a:t>oslední </a:t>
            </a:r>
            <a:r>
              <a:rPr lang="cs-CZ" altLang="cs-CZ" dirty="0">
                <a:solidFill>
                  <a:srgbClr val="000000"/>
                </a:solidFill>
              </a:rPr>
              <a:t>2 ročníky (8. tř. 1. a 2. pololetí, 9. tř. 1. pololetí), </a:t>
            </a:r>
            <a:r>
              <a:rPr lang="cs-CZ" altLang="cs-CZ">
                <a:solidFill>
                  <a:srgbClr val="000000"/>
                </a:solidFill>
              </a:rPr>
              <a:t>výpis </a:t>
            </a:r>
            <a:r>
              <a:rPr lang="cs-CZ" altLang="cs-CZ" smtClean="0">
                <a:solidFill>
                  <a:srgbClr val="000000"/>
                </a:solidFill>
              </a:rPr>
              <a:t>vytiskne, vyplní </a:t>
            </a:r>
            <a:r>
              <a:rPr lang="cs-CZ" altLang="cs-CZ" dirty="0">
                <a:solidFill>
                  <a:srgbClr val="000000"/>
                </a:solidFill>
              </a:rPr>
              <a:t>a potvrdí základní </a:t>
            </a:r>
            <a:r>
              <a:rPr lang="cs-CZ" altLang="cs-CZ" dirty="0" smtClean="0">
                <a:solidFill>
                  <a:srgbClr val="000000"/>
                </a:solidFill>
              </a:rPr>
              <a:t>škola.</a:t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 smtClean="0">
              <a:solidFill>
                <a:srgbClr val="000000"/>
              </a:solidFill>
            </a:endParaRPr>
          </a:p>
          <a:p>
            <a:pPr marL="3175" indent="0">
              <a:spcBef>
                <a:spcPts val="575"/>
              </a:spcBef>
              <a:buSzPct val="85000"/>
              <a:buNone/>
              <a:defRPr/>
            </a:pPr>
            <a:r>
              <a:rPr lang="cs-CZ" u="sng" dirty="0" smtClean="0">
                <a:solidFill>
                  <a:srgbClr val="206875"/>
                </a:solidFill>
                <a:hlinkClick r:id="rId3" tooltip="[Odkaz do nového okna] "/>
              </a:rPr>
              <a:t>Lékařský </a:t>
            </a:r>
            <a:r>
              <a:rPr lang="cs-CZ" u="sng" dirty="0">
                <a:solidFill>
                  <a:srgbClr val="206875"/>
                </a:solidFill>
                <a:hlinkClick r:id="rId3" tooltip="[Odkaz do nového okna] "/>
              </a:rPr>
              <a:t>posudek o zdravotní způsobilosti ke </a:t>
            </a:r>
            <a:r>
              <a:rPr lang="cs-CZ" u="sng" dirty="0" smtClean="0">
                <a:solidFill>
                  <a:srgbClr val="206875"/>
                </a:solidFill>
                <a:hlinkClick r:id="rId3" tooltip="[Odkaz do nového okna] "/>
              </a:rPr>
              <a:t>vzdělávání.pdf</a:t>
            </a:r>
            <a:endParaRPr lang="cs-CZ" altLang="cs-CZ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 smtClean="0">
                <a:solidFill>
                  <a:srgbClr val="000000"/>
                </a:solidFill>
              </a:rPr>
              <a:t>Lékařský </a:t>
            </a:r>
            <a:r>
              <a:rPr lang="cs-CZ" altLang="cs-CZ" b="1" dirty="0">
                <a:solidFill>
                  <a:srgbClr val="000000"/>
                </a:solidFill>
              </a:rPr>
              <a:t>posudek o zdravotní způsobilosti</a:t>
            </a:r>
            <a:r>
              <a:rPr lang="cs-CZ" altLang="cs-CZ" dirty="0">
                <a:solidFill>
                  <a:srgbClr val="000000"/>
                </a:solidFill>
              </a:rPr>
              <a:t> – pokud střední škola </a:t>
            </a:r>
            <a:r>
              <a:rPr lang="cs-CZ" altLang="cs-CZ" dirty="0" smtClean="0">
                <a:solidFill>
                  <a:srgbClr val="000000"/>
                </a:solidFill>
              </a:rPr>
              <a:t>vyžaduje.</a:t>
            </a: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Musí obsahovat kód oboru.</a:t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 smtClean="0">
              <a:solidFill>
                <a:srgbClr val="000000"/>
              </a:solidFill>
            </a:endParaRPr>
          </a:p>
          <a:p>
            <a:pPr marL="3175" indent="0">
              <a:spcBef>
                <a:spcPts val="575"/>
              </a:spcBef>
              <a:buSzPct val="85000"/>
              <a:buNone/>
              <a:defRPr/>
            </a:pPr>
            <a:r>
              <a:rPr lang="cs-CZ" dirty="0" smtClean="0">
                <a:hlinkClick r:id="rId4"/>
              </a:rPr>
              <a:t>Úpravy </a:t>
            </a:r>
            <a:r>
              <a:rPr lang="cs-CZ" dirty="0">
                <a:hlinkClick r:id="rId4"/>
              </a:rPr>
              <a:t>podmínek přijímacího řízení | Jednotná přijímací zkouška</a:t>
            </a:r>
            <a:endParaRPr lang="cs-CZ" altLang="cs-CZ" dirty="0">
              <a:solidFill>
                <a:srgbClr val="000000"/>
              </a:solidFill>
            </a:endParaRP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 smtClean="0">
                <a:solidFill>
                  <a:srgbClr val="000000"/>
                </a:solidFill>
              </a:rPr>
              <a:t>Uchazeči s SVP a </a:t>
            </a:r>
            <a:r>
              <a:rPr lang="cs-CZ" altLang="cs-CZ" b="1" dirty="0" smtClean="0">
                <a:solidFill>
                  <a:srgbClr val="000000"/>
                </a:solidFill>
              </a:rPr>
              <a:t>cizinci, </a:t>
            </a:r>
            <a:r>
              <a:rPr lang="cs-CZ" altLang="cs-CZ" b="1" dirty="0" smtClean="0">
                <a:solidFill>
                  <a:srgbClr val="000000"/>
                </a:solidFill>
              </a:rPr>
              <a:t>kteří požadují úpravu podmínek přijímacího řízení.</a:t>
            </a:r>
          </a:p>
          <a:p>
            <a:pPr marL="346075" indent="-342900">
              <a:spcBef>
                <a:spcPts val="575"/>
              </a:spcBef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dirty="0" smtClean="0">
                <a:solidFill>
                  <a:srgbClr val="000000"/>
                </a:solidFill>
              </a:rPr>
              <a:t>Doporučení školského poradenského zařízení.</a:t>
            </a:r>
            <a:endParaRPr lang="cs-CZ" altLang="cs-CZ" dirty="0">
              <a:solidFill>
                <a:srgbClr val="000000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991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Organizace příjímacích zkoušek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23983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altLang="cs-CZ" b="1" dirty="0">
                <a:solidFill>
                  <a:srgbClr val="000000"/>
                </a:solidFill>
              </a:rPr>
              <a:t>Pozvánka k přijímacím zkouškám </a:t>
            </a:r>
            <a:r>
              <a:rPr lang="cs-CZ" altLang="cs-CZ" dirty="0">
                <a:solidFill>
                  <a:srgbClr val="000000"/>
                </a:solidFill>
              </a:rPr>
              <a:t>- nejpozději 14 dnů před konáním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br>
              <a:rPr lang="cs-CZ" altLang="cs-CZ" dirty="0" smtClean="0">
                <a:solidFill>
                  <a:srgbClr val="000000"/>
                </a:solidFill>
              </a:rPr>
            </a:br>
            <a:endParaRPr lang="cs-CZ" altLang="cs-CZ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cs-CZ" altLang="cs-CZ" b="1" dirty="0" smtClean="0">
                <a:solidFill>
                  <a:srgbClr val="000000"/>
                </a:solidFill>
              </a:rPr>
              <a:t>Obsahuje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dirty="0" smtClean="0">
                <a:solidFill>
                  <a:srgbClr val="000000"/>
                </a:solidFill>
              </a:rPr>
              <a:t>místo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dirty="0" smtClean="0">
                <a:solidFill>
                  <a:srgbClr val="000000"/>
                </a:solidFill>
              </a:rPr>
              <a:t>den</a:t>
            </a:r>
            <a:r>
              <a:rPr lang="cs-CZ" altLang="cs-CZ" dirty="0">
                <a:solidFill>
                  <a:srgbClr val="000000"/>
                </a:solidFill>
              </a:rPr>
              <a:t>, čas </a:t>
            </a:r>
            <a:r>
              <a:rPr lang="cs-CZ" altLang="cs-CZ" dirty="0" smtClean="0">
                <a:solidFill>
                  <a:srgbClr val="000000"/>
                </a:solidFill>
              </a:rPr>
              <a:t>konání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dirty="0" smtClean="0">
                <a:solidFill>
                  <a:srgbClr val="000000"/>
                </a:solidFill>
              </a:rPr>
              <a:t>povolené pomůcky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altLang="cs-CZ" dirty="0" smtClean="0">
                <a:solidFill>
                  <a:srgbClr val="000000"/>
                </a:solidFill>
              </a:rPr>
              <a:t>doporučeno </a:t>
            </a:r>
            <a:r>
              <a:rPr lang="cs-CZ" altLang="cs-CZ" dirty="0">
                <a:solidFill>
                  <a:srgbClr val="000000"/>
                </a:solidFill>
              </a:rPr>
              <a:t>i registrační </a:t>
            </a:r>
            <a:r>
              <a:rPr lang="cs-CZ" altLang="cs-CZ" dirty="0" smtClean="0">
                <a:solidFill>
                  <a:srgbClr val="000000"/>
                </a:solidFill>
              </a:rPr>
              <a:t>číslo</a:t>
            </a:r>
            <a:endParaRPr lang="cs-CZ" altLang="cs-CZ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3074" name="Picture 2" descr="RSVP Etiquette: How To Respond To Any Invit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10" y="1845734"/>
            <a:ext cx="6064704" cy="404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98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příjímacích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51977" cy="48743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Testy zadává i vyhodnocuje </a:t>
            </a:r>
            <a:r>
              <a:rPr lang="cs-CZ" dirty="0" smtClean="0">
                <a:hlinkClick r:id="rId2"/>
              </a:rPr>
              <a:t>www.cermat.cz</a:t>
            </a: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Test z matematiky 70 </a:t>
            </a:r>
            <a:r>
              <a:rPr lang="cs-CZ" dirty="0" smtClean="0"/>
              <a:t>minut / test </a:t>
            </a:r>
            <a:r>
              <a:rPr lang="cs-CZ" dirty="0"/>
              <a:t>z českého jazyka 60 </a:t>
            </a:r>
            <a:r>
              <a:rPr lang="cs-CZ" dirty="0" smtClean="0"/>
              <a:t>minut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Každý vykonává zkoušku ve dvou termínech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11. 4. 2025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14. 4. 2025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Počítá se lepší výsledek z M a lepší výsledek z Čj.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Součet těchto výsledků </a:t>
            </a:r>
            <a:r>
              <a:rPr lang="cs-CZ" dirty="0" smtClean="0"/>
              <a:t>je předán školám.</a:t>
            </a:r>
            <a:endParaRPr lang="cs-CZ" dirty="0"/>
          </a:p>
        </p:txBody>
      </p:sp>
      <p:pic>
        <p:nvPicPr>
          <p:cNvPr id="2050" name="Picture 2" descr="How to Help Your Students Overcome Test Anxiety - Blog | Pear Deck Lear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1845734"/>
            <a:ext cx="6125029" cy="408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35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příjímacích zkoušek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15691" cy="4023360"/>
          </a:xfrm>
        </p:spPr>
        <p:txBody>
          <a:bodyPr/>
          <a:lstStyle/>
          <a:p>
            <a:r>
              <a:rPr lang="cs-CZ" b="1" dirty="0" smtClean="0"/>
              <a:t>Náhradní termín 1. kola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 případě, že není možné se účastnit řádných termínů</a:t>
            </a:r>
            <a:br>
              <a:rPr lang="cs-CZ" dirty="0" smtClean="0"/>
            </a:br>
            <a:endParaRPr lang="cs-CZ" dirty="0" smtClean="0"/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29. </a:t>
            </a:r>
            <a:r>
              <a:rPr lang="cs-CZ" b="1" dirty="0"/>
              <a:t>4. 2025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cs-CZ" b="1" dirty="0" smtClean="0"/>
              <a:t>30. </a:t>
            </a:r>
            <a:r>
              <a:rPr lang="cs-CZ" b="1" dirty="0"/>
              <a:t>4. 2025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3074" name="Picture 2" descr="Why Colleges Students Are Always Sick | The Odyssey On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79" y="1845733"/>
            <a:ext cx="6338956" cy="43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009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Vyhodnocení výsledků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27673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Výsledky budou zveřejněny na </a:t>
            </a:r>
            <a:r>
              <a:rPr lang="cs-CZ" dirty="0" smtClean="0">
                <a:hlinkClick r:id="rId2"/>
              </a:rPr>
              <a:t>www.dipsy.cz</a:t>
            </a:r>
            <a:r>
              <a:rPr lang="cs-CZ" dirty="0" smtClean="0"/>
              <a:t> a ve školách do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15. 5. 2025</a:t>
            </a:r>
          </a:p>
        </p:txBody>
      </p:sp>
      <p:pic>
        <p:nvPicPr>
          <p:cNvPr id="5122" name="Picture 2" descr="Exam Results; A measure, but not the measure of success - SS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80" y="2745533"/>
            <a:ext cx="952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629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Odvolání v 1. kole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31447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Pokud si myslíte, že došlo k nějaké </a:t>
            </a:r>
            <a:r>
              <a:rPr lang="cs-CZ" dirty="0" smtClean="0"/>
              <a:t>chybě, </a:t>
            </a:r>
            <a:r>
              <a:rPr lang="cs-CZ" b="1" dirty="0" smtClean="0"/>
              <a:t>je možné se do 3 dnů od zveřejnění výsledků odvolat</a:t>
            </a:r>
            <a:r>
              <a:rPr lang="cs-CZ" dirty="0" smtClean="0"/>
              <a:t>.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Nelze se odvolat kvůli kapacitním důvodům.</a:t>
            </a:r>
            <a:endParaRPr lang="cs-CZ" b="1" dirty="0"/>
          </a:p>
        </p:txBody>
      </p:sp>
      <p:pic>
        <p:nvPicPr>
          <p:cNvPr id="6146" name="Picture 2" descr="Appeals Process : Resources : The Arc of New Jersey Family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55" y="1845734"/>
            <a:ext cx="6585346" cy="43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899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Druhé kolo přijímacích zkoušek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1" y="1845734"/>
            <a:ext cx="3866606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Pokud nebudete přijati ani na jednu ze tří škol.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Již se nekoná JPZ</a:t>
            </a:r>
          </a:p>
          <a:p>
            <a:pPr marL="0" indent="0">
              <a:buNone/>
            </a:pPr>
            <a:r>
              <a:rPr lang="cs-CZ" b="1" dirty="0" smtClean="0"/>
              <a:t>Vyhlášení kritérií 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18. – 19. 5. 2025</a:t>
            </a:r>
          </a:p>
          <a:p>
            <a:pPr marL="0" indent="0">
              <a:buNone/>
            </a:pPr>
            <a:r>
              <a:rPr lang="cs-CZ" b="1" dirty="0" smtClean="0"/>
              <a:t>Podání přihlášky</a:t>
            </a:r>
          </a:p>
          <a:p>
            <a:pPr algn="ctr">
              <a:buFont typeface="Wingdings" panose="05000000000000000000" pitchFamily="2" charset="2"/>
              <a:buChar char="q"/>
            </a:pPr>
            <a:r>
              <a:rPr lang="cs-CZ" b="1" dirty="0" smtClean="0"/>
              <a:t>24. – 26. 5. 2025</a:t>
            </a:r>
          </a:p>
          <a:p>
            <a:pPr marL="0" indent="0" algn="ctr">
              <a:buNone/>
            </a:pPr>
            <a:endParaRPr lang="cs-CZ" b="1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Třetí a další kola …</a:t>
            </a:r>
            <a:endParaRPr lang="cs-CZ" b="1" dirty="0"/>
          </a:p>
          <a:p>
            <a:pPr>
              <a:buFont typeface="Wingdings" panose="05000000000000000000" pitchFamily="2" charset="2"/>
              <a:buChar char="q"/>
            </a:pP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4100" name="Picture 4" descr="Can taking breaks enhance test-taking performance? - USC Viterbi | School  of Engineer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7" y="1845734"/>
            <a:ext cx="6676570" cy="445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38186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0425" y="758952"/>
            <a:ext cx="10674220" cy="3566160"/>
          </a:xfrm>
        </p:spPr>
        <p:txBody>
          <a:bodyPr/>
          <a:lstStyle/>
          <a:p>
            <a:r>
              <a:rPr lang="cs-CZ" dirty="0" smtClean="0"/>
              <a:t>Prostor pro Vaše dotazy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772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Mgr. Tomáš Sedláček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Kariérový poradce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>
                <a:hlinkClick r:id="rId2"/>
              </a:rPr>
              <a:t>Sedlacek@zsebenese.cz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Kabinet dějepisu - </a:t>
            </a:r>
            <a:r>
              <a:rPr lang="cs-CZ" dirty="0"/>
              <a:t>382 734 </a:t>
            </a:r>
            <a:r>
              <a:rPr lang="cs-CZ" dirty="0" smtClean="0"/>
              <a:t>625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Konzultační hodiny - pondělí </a:t>
            </a:r>
            <a:r>
              <a:rPr lang="cs-CZ" dirty="0"/>
              <a:t>13:45 - </a:t>
            </a:r>
            <a:r>
              <a:rPr lang="cs-CZ" dirty="0" smtClean="0"/>
              <a:t>14:20, případně dle domluvy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139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Legislativa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9250" indent="-342900">
              <a:spcBef>
                <a:spcPts val="575"/>
              </a:spcBef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 smtClean="0">
                <a:solidFill>
                  <a:schemeClr val="tx1"/>
                </a:solidFill>
              </a:rPr>
              <a:t>zákon </a:t>
            </a:r>
            <a:r>
              <a:rPr lang="cs-CZ" altLang="cs-CZ" b="1" dirty="0">
                <a:solidFill>
                  <a:schemeClr val="tx1"/>
                </a:solidFill>
              </a:rPr>
              <a:t>č. 561/2004 Sb.</a:t>
            </a:r>
            <a:r>
              <a:rPr lang="cs-CZ" altLang="cs-CZ" dirty="0">
                <a:solidFill>
                  <a:schemeClr val="tx1"/>
                </a:solidFill>
              </a:rPr>
              <a:t>, ve znění pozdějších předpisů</a:t>
            </a:r>
            <a:r>
              <a:rPr lang="cs-CZ" altLang="cs-CZ" dirty="0" smtClean="0">
                <a:solidFill>
                  <a:schemeClr val="tx1"/>
                </a:solidFill>
              </a:rPr>
              <a:t>, </a:t>
            </a:r>
            <a:r>
              <a:rPr lang="cs-CZ" altLang="cs-CZ" dirty="0">
                <a:solidFill>
                  <a:schemeClr val="tx1"/>
                </a:solidFill>
              </a:rPr>
              <a:t>č. 472/2011 Sb., č. 82/2015 Sb. (školský zákon</a:t>
            </a:r>
            <a:r>
              <a:rPr lang="cs-CZ" altLang="cs-CZ" dirty="0" smtClean="0">
                <a:solidFill>
                  <a:schemeClr val="tx1"/>
                </a:solidFill>
              </a:rPr>
              <a:t>)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>
              <a:solidFill>
                <a:schemeClr val="tx1"/>
              </a:solidFill>
            </a:endParaRPr>
          </a:p>
          <a:p>
            <a:pPr marL="349250" indent="-342900">
              <a:spcBef>
                <a:spcPts val="575"/>
              </a:spcBef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vyhláška č. 422/2023 Sb., </a:t>
            </a:r>
            <a:r>
              <a:rPr lang="cs-CZ" altLang="cs-CZ" dirty="0">
                <a:solidFill>
                  <a:schemeClr val="tx1"/>
                </a:solidFill>
              </a:rPr>
              <a:t>o přijímacím řízení ke střednímu </a:t>
            </a:r>
            <a:r>
              <a:rPr lang="cs-CZ" altLang="cs-CZ" dirty="0" smtClean="0">
                <a:solidFill>
                  <a:schemeClr val="tx1"/>
                </a:solidFill>
              </a:rPr>
              <a:t>vzdělávání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>
              <a:solidFill>
                <a:schemeClr val="tx1"/>
              </a:solidFill>
            </a:endParaRPr>
          </a:p>
          <a:p>
            <a:pPr marL="349250" indent="-342900">
              <a:spcBef>
                <a:spcPts val="575"/>
              </a:spcBef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nařízení vlády č. 211/2010 Sb., </a:t>
            </a:r>
            <a:r>
              <a:rPr lang="cs-CZ" altLang="cs-CZ" dirty="0">
                <a:solidFill>
                  <a:schemeClr val="tx1"/>
                </a:solidFill>
              </a:rPr>
              <a:t>o soustavě oborů vzdělávání v základním, středním a </a:t>
            </a:r>
            <a:r>
              <a:rPr lang="cs-CZ" altLang="cs-CZ" dirty="0" smtClean="0">
                <a:solidFill>
                  <a:schemeClr val="tx1"/>
                </a:solidFill>
              </a:rPr>
              <a:t>vyšším odborném vzdělávání</a:t>
            </a:r>
            <a:br>
              <a:rPr lang="cs-CZ" altLang="cs-CZ" dirty="0" smtClean="0">
                <a:solidFill>
                  <a:schemeClr val="tx1"/>
                </a:solidFill>
              </a:rPr>
            </a:br>
            <a:endParaRPr lang="cs-CZ" altLang="cs-CZ" dirty="0">
              <a:solidFill>
                <a:schemeClr val="tx1"/>
              </a:solidFill>
            </a:endParaRPr>
          </a:p>
          <a:p>
            <a:pPr marL="349250" indent="-342900">
              <a:spcBef>
                <a:spcPts val="575"/>
              </a:spcBef>
              <a:buClr>
                <a:srgbClr val="D34817"/>
              </a:buClr>
              <a:buSzPct val="85000"/>
              <a:buFont typeface="Wingdings" panose="05000000000000000000" pitchFamily="2" charset="2"/>
              <a:buChar char="q"/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zákon č. 500/2004 Sb.</a:t>
            </a:r>
            <a:r>
              <a:rPr lang="cs-CZ" altLang="cs-CZ" dirty="0">
                <a:solidFill>
                  <a:schemeClr val="tx1"/>
                </a:solidFill>
              </a:rPr>
              <a:t>,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dirty="0">
                <a:solidFill>
                  <a:schemeClr val="tx1"/>
                </a:solidFill>
              </a:rPr>
              <a:t>ve znění pozdějších předpisů, správní řád</a:t>
            </a:r>
          </a:p>
        </p:txBody>
      </p:sp>
    </p:spTree>
    <p:extLst>
      <p:ext uri="{BB962C8B-B14F-4D97-AF65-F5344CB8AC3E}">
        <p14:creationId xmlns:p14="http://schemas.microsoft.com/office/powerpoint/2010/main" val="550425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Nabídka škol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2"/>
              </a:rPr>
              <a:t>www.infoabsolvent.cz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Výběr školy podle zaměstnání, míra nezaměstnanosti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>
                <a:hlinkClick r:id="rId3"/>
              </a:rPr>
              <a:t>www.atlasskolstvi.cz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Kód oboru, počet uchazečů / přijatých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 smtClean="0"/>
          </a:p>
        </p:txBody>
      </p:sp>
      <p:pic>
        <p:nvPicPr>
          <p:cNvPr id="1026" name="Picture 2" descr="Atlas školství – střední školy Jihočeský kraj 2023/2024 | O2 Knihov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56" y="1845734"/>
            <a:ext cx="3429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922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Kritéria přijímání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463765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Do 31. 1. 2025 </a:t>
            </a:r>
            <a:r>
              <a:rPr lang="cs-CZ" dirty="0" smtClean="0"/>
              <a:t>zveřejnění závazných kritérií pro všechny školy vč. talentových oborů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Počet přijímaných uchazečů, požadované přílohy</a:t>
            </a:r>
            <a:br>
              <a:rPr lang="cs-CZ" dirty="0" smtClean="0"/>
            </a:b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Webové stránky škol, </a:t>
            </a:r>
            <a:r>
              <a:rPr lang="cs-CZ" dirty="0" smtClean="0">
                <a:hlinkClick r:id="rId2"/>
              </a:rPr>
              <a:t>www.dipsy.cz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130" y="1845734"/>
            <a:ext cx="5245550" cy="4441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825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Podání přihlášky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Podání přihlášky </a:t>
            </a:r>
            <a:r>
              <a:rPr lang="cs-CZ" b="1" dirty="0" smtClean="0"/>
              <a:t>pro VŠECHNY OBORY </a:t>
            </a:r>
            <a:br>
              <a:rPr lang="cs-CZ" b="1" dirty="0" smtClean="0"/>
            </a:br>
            <a:endParaRPr lang="cs-CZ" b="1" dirty="0" smtClean="0"/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200" b="1" dirty="0" smtClean="0"/>
              <a:t>Od 1. února 2025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cs-CZ" sz="3200" b="1" dirty="0" smtClean="0"/>
              <a:t>Nejpozději do 20. února 2025</a:t>
            </a:r>
          </a:p>
        </p:txBody>
      </p:sp>
      <p:pic>
        <p:nvPicPr>
          <p:cNvPr id="2050" name="Picture 2" descr="20. únor | Kdo má svátek, kdy slaví jmeniny? Kalendář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480" y="3857414"/>
            <a:ext cx="228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0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/ tištěná přihláška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3924663" cy="4023360"/>
          </a:xfrm>
        </p:spPr>
        <p:txBody>
          <a:bodyPr/>
          <a:lstStyle/>
          <a:p>
            <a:r>
              <a:rPr lang="cs-CZ" dirty="0">
                <a:hlinkClick r:id="rId2"/>
              </a:rPr>
              <a:t>Rodiče - Přihlášky na střední školy </a:t>
            </a:r>
            <a:r>
              <a:rPr lang="cs-CZ" dirty="0" smtClean="0">
                <a:hlinkClick r:id="rId2"/>
              </a:rPr>
              <a:t>2025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/</a:t>
            </a:r>
            <a:br>
              <a:rPr lang="cs-CZ" dirty="0" smtClean="0"/>
            </a:br>
            <a:endParaRPr lang="cs-CZ" dirty="0" smtClean="0"/>
          </a:p>
          <a:p>
            <a:pPr marL="0" indent="0">
              <a:buNone/>
            </a:pPr>
            <a:r>
              <a:rPr lang="cs-CZ" b="1" u="sng" dirty="0">
                <a:solidFill>
                  <a:srgbClr val="206875"/>
                </a:solidFill>
                <a:hlinkClick r:id="rId3" tooltip="[Odkaz do nového okna] "/>
              </a:rPr>
              <a:t>Přihláška ke vzdělávání ve střední škole a </a:t>
            </a:r>
            <a:r>
              <a:rPr lang="cs-CZ" b="1" u="sng" dirty="0" smtClean="0">
                <a:solidFill>
                  <a:srgbClr val="206875"/>
                </a:solidFill>
                <a:hlinkClick r:id="rId3" tooltip="[Odkaz do nového okna] "/>
              </a:rPr>
              <a:t>konzervatoři.pdf</a:t>
            </a:r>
            <a:endParaRPr lang="cs-CZ" b="1" u="sng" dirty="0">
              <a:solidFill>
                <a:srgbClr val="206875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740" y="2273089"/>
            <a:ext cx="6054745" cy="316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Elektronická přihláška</a:t>
            </a:r>
            <a:endParaRPr lang="cs-CZ" dirty="0"/>
          </a:p>
        </p:txBody>
      </p:sp>
      <p:pic>
        <p:nvPicPr>
          <p:cNvPr id="4" name="mp3-now.com - JAK NA PŘIHLÁŠKU v DiPSy  elektronická přihláška zákonný zástupce  jaknaweby_720pFH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30"/>
          </a:xfrm>
        </p:spPr>
      </p:pic>
    </p:spTree>
    <p:extLst>
      <p:ext uri="{BB962C8B-B14F-4D97-AF65-F5344CB8AC3E}">
        <p14:creationId xmlns:p14="http://schemas.microsoft.com/office/powerpoint/2010/main" val="278968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Pořadí školy na přihlášce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4762344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Celkem je možné podat 3 přihlášky.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/>
              <a:t>Na talentové obory 2 přihlášky + 3 </a:t>
            </a:r>
            <a:r>
              <a:rPr lang="cs-CZ" dirty="0" smtClean="0"/>
              <a:t>standardní</a:t>
            </a:r>
            <a:r>
              <a:rPr lang="cs-CZ" dirty="0" smtClean="0"/>
              <a:t>.</a:t>
            </a: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endParaRPr lang="cs-CZ" dirty="0" smtClean="0"/>
          </a:p>
          <a:p>
            <a:pPr>
              <a:buFont typeface="Wingdings" panose="05000000000000000000" pitchFamily="2" charset="2"/>
              <a:buChar char="q"/>
            </a:pPr>
            <a:r>
              <a:rPr lang="cs-CZ" b="1" dirty="0" smtClean="0"/>
              <a:t>Velkou roli hraje pořadí</a:t>
            </a:r>
            <a:r>
              <a:rPr lang="cs-CZ" dirty="0" smtClean="0"/>
              <a:t>, ve kterém jednotlivé školy uvedete.</a:t>
            </a:r>
          </a:p>
          <a:p>
            <a:pPr>
              <a:buFont typeface="Wingdings" panose="05000000000000000000" pitchFamily="2" charset="2"/>
              <a:buChar char="q"/>
            </a:pPr>
            <a:endParaRPr lang="cs-CZ" dirty="0"/>
          </a:p>
          <a:p>
            <a:pPr>
              <a:buFont typeface="Wingdings" panose="05000000000000000000" pitchFamily="2" charset="2"/>
              <a:buChar char="q"/>
            </a:pPr>
            <a:r>
              <a:rPr lang="cs-CZ" dirty="0" smtClean="0"/>
              <a:t>Po podání přihlášky už </a:t>
            </a:r>
            <a:r>
              <a:rPr lang="cs-CZ" b="1" dirty="0" smtClean="0"/>
              <a:t>nelze změnit.</a:t>
            </a:r>
            <a:endParaRPr lang="cs-CZ" b="1" dirty="0"/>
          </a:p>
        </p:txBody>
      </p:sp>
      <p:pic>
        <p:nvPicPr>
          <p:cNvPr id="1026" name="Picture 2" descr="54,400+ Top 3 Stock Photos, Pictures &amp; Royalty-Free Images - iStock | Top 3  infographic, Top 3 winners, Top 3 po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623" y="1845734"/>
            <a:ext cx="6266021" cy="365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1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2041</TotalTime>
  <Words>302</Words>
  <Application>Microsoft Office PowerPoint</Application>
  <PresentationFormat>Širokoúhlá obrazovka</PresentationFormat>
  <Paragraphs>85</Paragraphs>
  <Slides>18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Calibri</vt:lpstr>
      <vt:lpstr>Calibri Light</vt:lpstr>
      <vt:lpstr>Cambria</vt:lpstr>
      <vt:lpstr>Wingdings</vt:lpstr>
      <vt:lpstr>Retrospektiva</vt:lpstr>
      <vt:lpstr>Přijímací řízení</vt:lpstr>
      <vt:lpstr>Mgr. Tomáš Sedláček</vt:lpstr>
      <vt:lpstr>Legislativa</vt:lpstr>
      <vt:lpstr>Nabídka škol</vt:lpstr>
      <vt:lpstr>Kritéria přijímání</vt:lpstr>
      <vt:lpstr>Podání přihlášky</vt:lpstr>
      <vt:lpstr>Elektronická / tištěná přihláška</vt:lpstr>
      <vt:lpstr>Elektronická přihláška</vt:lpstr>
      <vt:lpstr>Pořadí školy na přihlášce</vt:lpstr>
      <vt:lpstr>Prezentace aplikace PowerPoint</vt:lpstr>
      <vt:lpstr>Přílohy přihlášky</vt:lpstr>
      <vt:lpstr>Organizace příjímacích zkoušek</vt:lpstr>
      <vt:lpstr>Organizace příjímacích zkoušek</vt:lpstr>
      <vt:lpstr>Organizace příjímacích zkoušek</vt:lpstr>
      <vt:lpstr>Vyhodnocení výsledků</vt:lpstr>
      <vt:lpstr>Odvolání v 1. kole</vt:lpstr>
      <vt:lpstr>Druhé kolo přijímacích zkoušek</vt:lpstr>
      <vt:lpstr>Prostor pro Vaše dotazy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Přijímací řízení</dc:title>
  <dc:creator>Mgr. Tomáš Sedláček</dc:creator>
  <cp:lastModifiedBy>Mgr. Tomáš Sedláček</cp:lastModifiedBy>
  <cp:revision>29</cp:revision>
  <dcterms:created xsi:type="dcterms:W3CDTF">2024-11-24T17:57:23Z</dcterms:created>
  <dcterms:modified xsi:type="dcterms:W3CDTF">2024-11-26T17:41:24Z</dcterms:modified>
</cp:coreProperties>
</file>